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259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2" r:id="rId12"/>
    <p:sldId id="273" r:id="rId13"/>
    <p:sldId id="270" r:id="rId14"/>
    <p:sldId id="271" r:id="rId15"/>
    <p:sldId id="274" r:id="rId16"/>
    <p:sldId id="275" r:id="rId17"/>
    <p:sldId id="276" r:id="rId18"/>
    <p:sldId id="277" r:id="rId19"/>
    <p:sldId id="278" r:id="rId20"/>
    <p:sldId id="283" r:id="rId21"/>
    <p:sldId id="279" r:id="rId22"/>
    <p:sldId id="281" r:id="rId23"/>
    <p:sldId id="282" r:id="rId2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363807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chemeClr val="lt1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chemeClr val="lt1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chemeClr val="lt1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>
  <p:cSld name="Vertical Title and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lt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lt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lt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lt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lt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lt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>
  <p:cSld name="Section 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>
  <p:cSld name="Two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>
  <p:cSld name="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lt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lt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lt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lt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lt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lt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rasesinenglish.org/" TargetMode="External"/><Relationship Id="rId4" Type="http://schemas.openxmlformats.org/officeDocument/2006/relationships/hyperlink" Target="http://www.macmillandictionary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macmillandictionary.com/red-word-game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macmillandictionary.com/dictionary/british/ambitio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GB" sz="60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Smooth sailing through the sea of words</a:t>
            </a:r>
            <a:endParaRPr lang="en-GB" sz="6000" b="1" i="0" u="none" strike="noStrike" cap="none" baseline="0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Font typeface="Arial"/>
              <a:buNone/>
            </a:pPr>
            <a:endParaRPr lang="en-GB" sz="3200" b="0" i="0" u="none" strike="noStrike" cap="none" baseline="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Font typeface="Arial"/>
              <a:buNone/>
            </a:pPr>
            <a:r>
              <a:rPr lang="en-GB" sz="32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Hugh </a:t>
            </a:r>
            <a:r>
              <a:rPr lang="en-GB" sz="3200" b="0" i="0" u="none" strike="noStrike" cap="none" baseline="0" dirty="0" err="1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Dellar</a:t>
            </a:r>
            <a:endParaRPr lang="en-GB" sz="3200" b="0" i="0" u="none" strike="noStrike" cap="none" baseline="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Font typeface="Arial"/>
              <a:buNone/>
            </a:pPr>
            <a:r>
              <a:rPr lang="en-GB" sz="2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National Geographic Learning / Lexical Lab</a:t>
            </a:r>
            <a:endParaRPr sz="24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GB" sz="3200" b="1" dirty="0">
                <a:solidFill>
                  <a:srgbClr val="FFFFFF"/>
                </a:solidFill>
              </a:rPr>
              <a:t>What about </a:t>
            </a:r>
            <a:r>
              <a:rPr lang="en-GB" sz="3200" b="1" dirty="0">
                <a:solidFill>
                  <a:srgbClr val="FFFF00"/>
                </a:solidFill>
              </a:rPr>
              <a:t>collocations of collocations</a:t>
            </a:r>
            <a:r>
              <a:rPr lang="en-GB" sz="3200" b="1" dirty="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03200" indent="0" rtl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FF"/>
                </a:solidFill>
              </a:rPr>
              <a:t>extremely, hugely, </a:t>
            </a:r>
            <a:r>
              <a:rPr lang="en-GB" sz="2800" b="1" dirty="0">
                <a:solidFill>
                  <a:srgbClr val="FFFF00"/>
                </a:solidFill>
              </a:rPr>
              <a:t>overly</a:t>
            </a:r>
            <a:r>
              <a:rPr lang="en-GB" sz="2800" dirty="0">
                <a:solidFill>
                  <a:srgbClr val="FFFFFF"/>
                </a:solidFill>
              </a:rPr>
              <a:t>, too, wildly</a:t>
            </a:r>
          </a:p>
          <a:p>
            <a:pPr marL="203200" indent="0" rtl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FF"/>
                </a:solidFill>
              </a:rPr>
              <a:t>ruthlessly</a:t>
            </a:r>
          </a:p>
          <a:p>
            <a:pPr marL="203200" indent="0" rtl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FF"/>
                </a:solidFill>
              </a:rPr>
              <a:t>artistically, politically, socially</a:t>
            </a:r>
          </a:p>
          <a:p>
            <a:pPr marL="203200" indent="0" rtl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FF"/>
                </a:solidFill>
              </a:rPr>
              <a:t>attempt, plan, programme,  proposal, venture</a:t>
            </a:r>
          </a:p>
          <a:p>
            <a:pPr marL="203200" indent="0" rtl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FF"/>
                </a:solidFill>
              </a:rPr>
              <a:t>aim, goal, target</a:t>
            </a:r>
          </a:p>
          <a:p>
            <a:pPr marL="203200" indent="0" rtl="0">
              <a:spcBef>
                <a:spcPts val="0"/>
              </a:spcBef>
              <a:buNone/>
            </a:pPr>
            <a:endParaRPr sz="2800" dirty="0">
              <a:solidFill>
                <a:srgbClr val="FFFFFF"/>
              </a:solidFill>
            </a:endParaRPr>
          </a:p>
          <a:p>
            <a:pPr marL="203200" indent="0" rtl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00"/>
                </a:solidFill>
              </a:rPr>
              <a:t>adv - </a:t>
            </a:r>
            <a:r>
              <a:rPr lang="en-GB" sz="2800" dirty="0" err="1">
                <a:solidFill>
                  <a:srgbClr val="FFFF00"/>
                </a:solidFill>
              </a:rPr>
              <a:t>adj</a:t>
            </a:r>
            <a:r>
              <a:rPr lang="en-GB" sz="2800" dirty="0">
                <a:solidFill>
                  <a:srgbClr val="FFFF00"/>
                </a:solidFill>
              </a:rPr>
              <a:t> - noun</a:t>
            </a:r>
          </a:p>
          <a:p>
            <a:pPr marL="203200" indent="0" rtl="0">
              <a:spcBef>
                <a:spcPts val="0"/>
              </a:spcBef>
              <a:buNone/>
            </a:pPr>
            <a:r>
              <a:rPr lang="en-GB" sz="2800" dirty="0" err="1">
                <a:solidFill>
                  <a:srgbClr val="FFFF00"/>
                </a:solidFill>
              </a:rPr>
              <a:t>adj</a:t>
            </a:r>
            <a:r>
              <a:rPr lang="en-GB" sz="2800" dirty="0">
                <a:solidFill>
                  <a:srgbClr val="FFFF00"/>
                </a:solidFill>
              </a:rPr>
              <a:t> - noun - verb</a:t>
            </a:r>
          </a:p>
          <a:p>
            <a:pPr marL="203200" indent="0" rtl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00"/>
                </a:solidFill>
              </a:rPr>
              <a:t>verb -</a:t>
            </a:r>
            <a:r>
              <a:rPr lang="en-GB" sz="2800" dirty="0" err="1">
                <a:solidFill>
                  <a:srgbClr val="FFFF00"/>
                </a:solidFill>
              </a:rPr>
              <a:t>adj</a:t>
            </a:r>
            <a:r>
              <a:rPr lang="en-GB" sz="2800" dirty="0">
                <a:solidFill>
                  <a:srgbClr val="FFFF00"/>
                </a:solidFill>
              </a:rPr>
              <a:t> - noun</a:t>
            </a:r>
          </a:p>
          <a:p>
            <a:pPr marL="203200" indent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00"/>
                </a:solidFill>
              </a:rPr>
              <a:t>noun - verb - </a:t>
            </a:r>
            <a:r>
              <a:rPr lang="en-GB" sz="2800" dirty="0" err="1">
                <a:solidFill>
                  <a:srgbClr val="FFFF00"/>
                </a:solidFill>
              </a:rPr>
              <a:t>adj</a:t>
            </a:r>
            <a:r>
              <a:rPr lang="en-GB" sz="2800" dirty="0">
                <a:solidFill>
                  <a:srgbClr val="FFFF00"/>
                </a:solidFill>
              </a:rPr>
              <a:t> - noun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 sz="32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overly ambitious</a:t>
            </a:r>
          </a:p>
          <a:p>
            <a:pPr>
              <a:spcBef>
                <a:spcPts val="0"/>
              </a:spcBef>
              <a:buNone/>
            </a:pPr>
            <a:r>
              <a:rPr lang="en-GB" sz="32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face criticism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609599" y="491625"/>
            <a:ext cx="7842261" cy="96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32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From collocation </a:t>
            </a:r>
            <a:r>
              <a:rPr lang="en-GB" sz="3200" b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to story to example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457200" y="666956"/>
            <a:ext cx="8229600" cy="545934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3200" dirty="0">
                <a:solidFill>
                  <a:srgbClr val="FFFFFF"/>
                </a:solidFill>
              </a:rPr>
              <a:t>How did the workshop go?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3200" dirty="0">
                <a:solidFill>
                  <a:srgbClr val="FFFFFF"/>
                </a:solidFill>
              </a:rPr>
              <a:t>&gt; I was </a:t>
            </a:r>
            <a:r>
              <a:rPr lang="en-GB" sz="3200" i="1" dirty="0">
                <a:solidFill>
                  <a:srgbClr val="FFFFFF"/>
                </a:solidFill>
              </a:rPr>
              <a:t>overly ambitious </a:t>
            </a:r>
            <a:r>
              <a:rPr lang="en-GB" sz="3200" dirty="0">
                <a:solidFill>
                  <a:srgbClr val="FFFFFF"/>
                </a:solidFill>
              </a:rPr>
              <a:t>as usual. I didn’t do half of what I’d planned.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3200" dirty="0">
                <a:solidFill>
                  <a:srgbClr val="FFFFFF"/>
                </a:solidFill>
              </a:rPr>
              <a:t>&gt; It was </a:t>
            </a:r>
            <a:r>
              <a:rPr lang="en-GB" sz="3200" dirty="0" smtClean="0">
                <a:solidFill>
                  <a:srgbClr val="FFFFFF"/>
                </a:solidFill>
              </a:rPr>
              <a:t>OK, </a:t>
            </a:r>
            <a:r>
              <a:rPr lang="en-GB" sz="3200" dirty="0">
                <a:solidFill>
                  <a:srgbClr val="FFFFFF"/>
                </a:solidFill>
              </a:rPr>
              <a:t>but I was </a:t>
            </a:r>
            <a:r>
              <a:rPr lang="en-GB" sz="3200" i="1" dirty="0">
                <a:solidFill>
                  <a:srgbClr val="FFFFFF"/>
                </a:solidFill>
              </a:rPr>
              <a:t>overly ambitious </a:t>
            </a:r>
            <a:r>
              <a:rPr lang="en-GB" sz="3200" dirty="0">
                <a:solidFill>
                  <a:srgbClr val="FFFFFF"/>
                </a:solidFill>
              </a:rPr>
              <a:t>and I ran out of time / I didn’t finish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2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200" dirty="0" smtClean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3200" dirty="0" smtClean="0">
                <a:solidFill>
                  <a:srgbClr val="FFFF00"/>
                </a:solidFill>
              </a:rPr>
              <a:t>Cameron has </a:t>
            </a:r>
            <a:r>
              <a:rPr lang="en-GB" sz="3200" i="1" dirty="0" smtClean="0">
                <a:solidFill>
                  <a:srgbClr val="FFFF00"/>
                </a:solidFill>
              </a:rPr>
              <a:t>faced </a:t>
            </a:r>
            <a:r>
              <a:rPr lang="en-GB" sz="3200" i="1" dirty="0">
                <a:solidFill>
                  <a:srgbClr val="FFFF00"/>
                </a:solidFill>
              </a:rPr>
              <a:t>a lot of criticism </a:t>
            </a:r>
            <a:r>
              <a:rPr lang="en-GB" sz="3200" dirty="0">
                <a:solidFill>
                  <a:srgbClr val="FFFF00"/>
                </a:solidFill>
              </a:rPr>
              <a:t>about his </a:t>
            </a:r>
            <a:r>
              <a:rPr lang="en-GB" sz="3200" dirty="0" smtClean="0">
                <a:solidFill>
                  <a:srgbClr val="FFFF00"/>
                </a:solidFill>
              </a:rPr>
              <a:t>leadership, </a:t>
            </a:r>
            <a:r>
              <a:rPr lang="en-GB" sz="3200" dirty="0">
                <a:solidFill>
                  <a:srgbClr val="FFFF00"/>
                </a:solidFill>
              </a:rPr>
              <a:t>because</a:t>
            </a:r>
            <a:r>
              <a:rPr lang="en-GB" sz="3200" dirty="0" smtClean="0">
                <a:solidFill>
                  <a:srgbClr val="FFFF00"/>
                </a:solidFill>
              </a:rPr>
              <a:t> he’s seen as arrogant.</a:t>
            </a:r>
          </a:p>
          <a:p>
            <a:pPr>
              <a:spcBef>
                <a:spcPts val="0"/>
              </a:spcBef>
              <a:buNone/>
            </a:pPr>
            <a:endParaRPr sz="3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GB" sz="36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Ask yourself . . .</a:t>
            </a:r>
            <a:r>
              <a:rPr lang="en-GB" sz="36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When</a:t>
            </a:r>
            <a:r>
              <a:rPr lang="en-GB" sz="3600" b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? Why? Who to?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03200" indent="0" rtl="0">
              <a:spcBef>
                <a:spcPts val="0"/>
              </a:spcBef>
              <a:buNone/>
            </a:pPr>
            <a:r>
              <a:rPr lang="en-GB" sz="32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beard</a:t>
            </a:r>
          </a:p>
          <a:p>
            <a:pPr marL="203200" indent="0" rtl="0">
              <a:spcBef>
                <a:spcPts val="0"/>
              </a:spcBef>
              <a:buNone/>
            </a:pPr>
            <a:r>
              <a:rPr lang="en-GB" sz="32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Muslim</a:t>
            </a:r>
          </a:p>
          <a:p>
            <a:pPr marL="203200" indent="0" rtl="0">
              <a:spcBef>
                <a:spcPts val="0"/>
              </a:spcBef>
              <a:buNone/>
            </a:pPr>
            <a:r>
              <a:rPr lang="en-GB" sz="32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paramedic</a:t>
            </a:r>
          </a:p>
          <a:p>
            <a:pPr marL="203200" indent="0">
              <a:spcBef>
                <a:spcPts val="0"/>
              </a:spcBef>
              <a:buNone/>
            </a:pPr>
            <a:r>
              <a:rPr lang="en-GB" sz="32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whereby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</a:pPr>
            <a:endParaRPr sz="2400" b="1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457200" y="995866"/>
            <a:ext cx="8229600" cy="51302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buClr>
                <a:schemeClr val="lt1"/>
              </a:buClr>
              <a:buFont typeface="Arial"/>
              <a:buNone/>
            </a:pPr>
            <a:endParaRPr sz="32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en-GB" sz="2400" b="0" i="1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Who was the guy with the beard? I haven’t seen him before.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Font typeface="Arial"/>
              <a:buNone/>
            </a:pPr>
            <a:endParaRPr sz="2400" b="0" i="1" u="none" strike="noStrike" cap="none" baseline="0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en-GB" sz="2400" b="0" i="1" u="none" strike="noStrike" cap="none" baseline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As a Muslim, I believe we have a responsibility to help </a:t>
            </a:r>
            <a:r>
              <a:rPr lang="en-GB" sz="2400" b="0" i="1" u="none" strike="noStrike" cap="none" baseline="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others.</a:t>
            </a:r>
            <a:endParaRPr lang="en-GB" sz="2400" b="0" i="1" u="none" strike="noStrike" cap="none" baseline="0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Font typeface="Arial"/>
              <a:buNone/>
            </a:pPr>
            <a:endParaRPr sz="2400" b="0" i="1" u="none" strike="noStrike" cap="none" baseline="0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en-GB" sz="2400" b="0" i="1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When the paramedics </a:t>
            </a:r>
            <a:r>
              <a:rPr lang="en-GB" sz="2400" b="0" i="1" u="none" strike="noStrike" cap="none" baseline="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arrived, </a:t>
            </a:r>
            <a:r>
              <a:rPr lang="en-GB" sz="2400" b="0" i="1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his heart had stopped </a:t>
            </a:r>
            <a:r>
              <a:rPr lang="en-GB" sz="2400" b="0" i="1" u="none" strike="noStrike" cap="none" baseline="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beating. </a:t>
            </a:r>
            <a:r>
              <a:rPr lang="en-GB" sz="2400" i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GB" sz="2400" b="0" i="1" u="none" strike="noStrike" cap="none" baseline="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hey </a:t>
            </a:r>
            <a:r>
              <a:rPr lang="en-GB" sz="2400" b="0" i="1" u="none" strike="noStrike" cap="none" baseline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got it going again and then rushed him to hospital.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FFFF00"/>
              </a:buClr>
              <a:buFont typeface="Arial"/>
              <a:buNone/>
            </a:pPr>
            <a:endParaRPr sz="2400" i="1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en-GB" sz="2400" i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Immunization is the process whereby a person is made immune or resistant to an infectious disease, typically by the administration of a </a:t>
            </a:r>
            <a:r>
              <a:rPr lang="en-GB" sz="2400" i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vaccine.</a:t>
            </a:r>
            <a:endParaRPr sz="2000" b="0" i="1" u="none" strike="noStrike" cap="none" baseline="0" dirty="0" smtClean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lt1"/>
              </a:buClr>
              <a:buFont typeface="Arial"/>
              <a:buNone/>
            </a:pPr>
            <a:endParaRPr sz="32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GB" sz="32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From examples </a:t>
            </a:r>
            <a:r>
              <a:rPr lang="en-GB" sz="3200" b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to noticing: grammar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457200" y="1179875"/>
            <a:ext cx="8229600" cy="4887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en-GB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Who was the guy with the beard? I haven’t seen him </a:t>
            </a:r>
            <a:r>
              <a:rPr lang="en-GB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before.</a:t>
            </a:r>
          </a:p>
          <a:p>
            <a:pPr marL="0" lvl="0" indent="0" rtl="0">
              <a:spcBef>
                <a:spcPts val="0"/>
              </a:spcBef>
              <a:buClr>
                <a:srgbClr val="FFFF00"/>
              </a:buClr>
              <a:buSzPct val="25000"/>
              <a:buFont typeface="Arial"/>
              <a:buNone/>
            </a:pPr>
            <a:endParaRPr lang="en-GB" sz="20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en-GB" sz="200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As </a:t>
            </a:r>
            <a:r>
              <a:rPr lang="en-GB" sz="20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 Muslim, I believe we have a responsibility to help </a:t>
            </a:r>
            <a:r>
              <a:rPr lang="en-GB" sz="200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everyone.</a:t>
            </a:r>
          </a:p>
          <a:p>
            <a:pPr marL="0" lvl="0" indent="0" rtl="0">
              <a:spcBef>
                <a:spcPts val="0"/>
              </a:spcBef>
              <a:buClr>
                <a:srgbClr val="FFFF00"/>
              </a:buClr>
              <a:buSzPct val="25000"/>
              <a:buFont typeface="Arial"/>
              <a:buNone/>
            </a:pPr>
            <a:endParaRPr lang="en-GB" sz="2000" dirty="0" smtClean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en-GB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When </a:t>
            </a:r>
            <a:r>
              <a:rPr lang="en-GB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paramedics arrived his heart had stopped beating, they got it going again and then rushed him to </a:t>
            </a:r>
            <a:r>
              <a:rPr lang="en-GB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hospital.</a:t>
            </a:r>
          </a:p>
          <a:p>
            <a:pPr marL="0" lvl="0" indent="0" rtl="0">
              <a:spcBef>
                <a:spcPts val="0"/>
              </a:spcBef>
              <a:buClr>
                <a:srgbClr val="FFFF00"/>
              </a:buClr>
              <a:buSzPct val="25000"/>
              <a:buFont typeface="Arial"/>
              <a:buNone/>
            </a:pPr>
            <a:endParaRPr lang="en-GB" sz="20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en-GB" sz="200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Immunization </a:t>
            </a:r>
            <a:r>
              <a:rPr lang="en-GB" sz="20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is the process whereby a person is made immune or resistant to an infectious disease, typically by the administration of a vaccine</a:t>
            </a:r>
          </a:p>
          <a:p>
            <a:pPr lvl="0" indent="0" rtl="0">
              <a:spcBef>
                <a:spcPts val="0"/>
              </a:spcBef>
              <a:buNone/>
            </a:pPr>
            <a:endParaRPr sz="2000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How did the workshop go?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&gt;OK</a:t>
            </a:r>
            <a:r>
              <a:rPr lang="en-GB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but  I was overly ambitious as usual and I ran out of time / I didn’t finish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0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200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Cameron has faced </a:t>
            </a:r>
            <a:r>
              <a:rPr lang="en-GB" sz="20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 lot of criticism about his leadership, because </a:t>
            </a:r>
            <a:r>
              <a:rPr lang="en-GB" sz="200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he’s seen as arrogant and out-of-touch.</a:t>
            </a:r>
          </a:p>
          <a:p>
            <a:pPr lvl="0" indent="0" rtl="0">
              <a:spcBef>
                <a:spcPts val="0"/>
              </a:spcBef>
              <a:buNone/>
            </a:pPr>
            <a:endParaRPr sz="1800" dirty="0">
              <a:solidFill>
                <a:srgbClr val="FFFF00"/>
              </a:solidFill>
            </a:endParaRPr>
          </a:p>
          <a:p>
            <a:pPr lvl="0" indent="0" rtl="0">
              <a:spcBef>
                <a:spcPts val="0"/>
              </a:spcBef>
              <a:buClr>
                <a:srgbClr val="FFFF00"/>
              </a:buClr>
              <a:buFont typeface="Arial"/>
              <a:buNone/>
            </a:pPr>
            <a:endParaRPr sz="2000" i="1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indent="0" algn="r" rtl="0">
              <a:spcBef>
                <a:spcPts val="0"/>
              </a:spcBef>
              <a:buClr>
                <a:srgbClr val="FFFF00"/>
              </a:buClr>
              <a:buFont typeface="Arial"/>
              <a:buNone/>
            </a:pPr>
            <a:endParaRPr i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</a:pPr>
            <a:endParaRPr sz="2000" i="1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99" name="Shape 199"/>
          <p:cNvSpPr txBox="1"/>
          <p:nvPr/>
        </p:nvSpPr>
        <p:spPr>
          <a:xfrm>
            <a:off x="612190" y="1710825"/>
            <a:ext cx="7867084" cy="293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Why </a:t>
            </a:r>
            <a:r>
              <a:rPr lang="en-GB" sz="2400" i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haven’t seen</a:t>
            </a:r>
            <a:r>
              <a:rPr lang="en-GB" sz="2400" i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him before</a:t>
            </a: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rtl="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Why </a:t>
            </a:r>
            <a:r>
              <a:rPr lang="en-GB" sz="2400" i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had stopped beating</a:t>
            </a:r>
            <a:r>
              <a:rPr lang="en-GB" sz="2400" i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not </a:t>
            </a:r>
            <a:r>
              <a:rPr lang="en-GB" sz="2400" i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stopped beating</a:t>
            </a: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rtl="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Why 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 person</a:t>
            </a: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 i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en-GB" sz="2400" i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made 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immune</a:t>
            </a:r>
            <a:r>
              <a:rPr lang="en-GB" sz="24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not a person </a:t>
            </a:r>
            <a:r>
              <a:rPr lang="en-GB" sz="2400" i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made 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immune</a:t>
            </a: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rtl="0">
              <a:spcBef>
                <a:spcPts val="0"/>
              </a:spcBef>
            </a:pPr>
            <a:endParaRPr lang="en-GB"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GB" sz="2400" b="1" dirty="0" smtClean="0">
                <a:solidFill>
                  <a:srgbClr val="FFFF00"/>
                </a:solidFill>
              </a:rPr>
              <a:t>From examples </a:t>
            </a:r>
            <a:r>
              <a:rPr lang="en-GB" sz="2400" b="1" dirty="0">
                <a:solidFill>
                  <a:srgbClr val="FFFF00"/>
                </a:solidFill>
              </a:rPr>
              <a:t>to noticing: patterns and </a:t>
            </a:r>
            <a:r>
              <a:rPr lang="en-GB" sz="2400" b="1" dirty="0" smtClean="0">
                <a:solidFill>
                  <a:srgbClr val="FFFF00"/>
                </a:solidFill>
              </a:rPr>
              <a:t>vocabulary</a:t>
            </a:r>
            <a:endParaRPr lang="en-GB" sz="2400" b="1" dirty="0">
              <a:solidFill>
                <a:srgbClr val="FFFF00"/>
              </a:solidFill>
            </a:endParaRP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457200" y="1417650"/>
            <a:ext cx="8229600" cy="4708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GB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Who was the guy with the beard? I haven’t seen him </a:t>
            </a:r>
            <a:r>
              <a:rPr lang="en-GB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before.</a:t>
            </a:r>
          </a:p>
          <a:p>
            <a:pPr marL="0" lvl="0" indent="0" rtl="0">
              <a:spcBef>
                <a:spcPts val="0"/>
              </a:spcBef>
              <a:buNone/>
            </a:pPr>
            <a:endParaRPr lang="en-GB" sz="20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en-GB" sz="200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As </a:t>
            </a:r>
            <a:r>
              <a:rPr lang="en-GB" sz="20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 Muslim, I believe we have a responsibility to help </a:t>
            </a:r>
            <a:r>
              <a:rPr lang="en-GB" sz="200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everyone.</a:t>
            </a:r>
          </a:p>
          <a:p>
            <a:pPr marL="0" lvl="0" indent="0" rtl="0">
              <a:spcBef>
                <a:spcPts val="0"/>
              </a:spcBef>
              <a:buNone/>
            </a:pPr>
            <a:endParaRPr lang="en-GB" sz="2000" dirty="0" smtClean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en-GB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When </a:t>
            </a:r>
            <a:r>
              <a:rPr lang="en-GB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paramedics arrived his heart had stopped beating, they got it going again and then rushed him to </a:t>
            </a:r>
            <a:r>
              <a:rPr lang="en-GB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hospital.</a:t>
            </a:r>
          </a:p>
          <a:p>
            <a:pPr marL="0" lvl="0" indent="0" rtl="0">
              <a:spcBef>
                <a:spcPts val="0"/>
              </a:spcBef>
              <a:buNone/>
            </a:pPr>
            <a:endParaRPr lang="en-GB" sz="20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en-GB" sz="200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Immunization </a:t>
            </a:r>
            <a:r>
              <a:rPr lang="en-GB" sz="20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is the process whereby a person is made immune or resistant to an infectious disease, typically by the administration of a vaccine</a:t>
            </a:r>
          </a:p>
          <a:p>
            <a:pPr lvl="0" indent="0" rtl="0">
              <a:spcBef>
                <a:spcPts val="0"/>
              </a:spcBef>
              <a:buNone/>
            </a:pPr>
            <a:endParaRPr sz="2000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How did the workshop go?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2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&gt; OK</a:t>
            </a:r>
            <a:r>
              <a:rPr lang="en-GB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but  I was overly ambitious as usual and I ran out of time / I didn’t finish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0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200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Cameron has </a:t>
            </a:r>
            <a:r>
              <a:rPr lang="en-GB" sz="20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faced a lot of criticism about his leadership, because he’s</a:t>
            </a:r>
            <a:r>
              <a:rPr lang="en-GB" sz="200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seen as arrogant and out-of-touch.</a:t>
            </a:r>
          </a:p>
          <a:p>
            <a:pPr lvl="0" indent="0">
              <a:spcBef>
                <a:spcPts val="0"/>
              </a:spcBef>
              <a:buClr>
                <a:srgbClr val="FFFF00"/>
              </a:buClr>
              <a:buFont typeface="Arial"/>
              <a:buNone/>
            </a:pPr>
            <a:endParaRPr sz="2000" i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2" name="Shape 212"/>
          <p:cNvSpPr txBox="1"/>
          <p:nvPr/>
        </p:nvSpPr>
        <p:spPr>
          <a:xfrm>
            <a:off x="747250" y="456820"/>
            <a:ext cx="7551300" cy="55801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lvl="0" rtl="0">
              <a:spcBef>
                <a:spcPts val="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en-GB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Who was the guy with ………..? I haven’t seen him before.</a:t>
            </a:r>
          </a:p>
          <a:p>
            <a:pPr marL="342900" lvl="0" rtl="0">
              <a:spcBef>
                <a:spcPts val="0"/>
              </a:spcBef>
              <a:buClr>
                <a:schemeClr val="lt1"/>
              </a:buClr>
              <a:buFont typeface="Arial"/>
              <a:buNone/>
            </a:pPr>
            <a:endParaRPr sz="2000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rtl="0">
              <a:spcBef>
                <a:spcPts val="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en-GB" sz="20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As a ………., I believe ……. .</a:t>
            </a:r>
          </a:p>
          <a:p>
            <a:pPr marL="342900" lvl="0" rtl="0">
              <a:spcBef>
                <a:spcPts val="0"/>
              </a:spcBef>
              <a:buClr>
                <a:schemeClr val="lt1"/>
              </a:buClr>
              <a:buFont typeface="Arial"/>
              <a:buNone/>
            </a:pPr>
            <a:endParaRPr sz="2000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rtl="0">
              <a:spcBef>
                <a:spcPts val="0"/>
              </a:spcBef>
              <a:buNone/>
            </a:pPr>
            <a:r>
              <a:rPr lang="en-GB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When the paramedics arrived... </a:t>
            </a:r>
          </a:p>
          <a:p>
            <a:pPr marL="342900" lvl="0" rtl="0">
              <a:spcBef>
                <a:spcPts val="0"/>
              </a:spcBef>
              <a:buNone/>
            </a:pPr>
            <a:r>
              <a:rPr lang="en-GB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… stopped / broke down .... got it going again </a:t>
            </a:r>
          </a:p>
          <a:p>
            <a:pPr marL="342900" lvl="0" rtl="0">
              <a:spcBef>
                <a:spcPts val="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en-GB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rush him to hospital</a:t>
            </a:r>
          </a:p>
          <a:p>
            <a:pPr marL="342900" lvl="0" rtl="0">
              <a:spcBef>
                <a:spcPts val="0"/>
              </a:spcBef>
              <a:buClr>
                <a:srgbClr val="FFFF00"/>
              </a:buClr>
              <a:buFont typeface="Arial"/>
              <a:buNone/>
            </a:pPr>
            <a:endParaRPr sz="2000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rtl="0">
              <a:spcBef>
                <a:spcPts val="0"/>
              </a:spcBef>
              <a:buNone/>
            </a:pPr>
            <a:r>
              <a:rPr lang="en-GB" sz="20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…….. is the process whereby ... </a:t>
            </a:r>
          </a:p>
          <a:p>
            <a:pPr marL="342900" lvl="0" rtl="0">
              <a:spcBef>
                <a:spcPts val="0"/>
              </a:spcBef>
              <a:buNone/>
            </a:pPr>
            <a:r>
              <a:rPr lang="en-GB" sz="20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resistant to </a:t>
            </a:r>
          </a:p>
          <a:p>
            <a:pPr marL="342900" lvl="0" rtl="0">
              <a:spcBef>
                <a:spcPts val="0"/>
              </a:spcBef>
              <a:buNone/>
            </a:pPr>
            <a:r>
              <a:rPr lang="en-GB" sz="20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an infectious disease,  </a:t>
            </a:r>
            <a:r>
              <a:rPr lang="en-GB" sz="2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[academic </a:t>
            </a:r>
            <a:r>
              <a:rPr lang="en-GB" sz="20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language]</a:t>
            </a:r>
            <a:endParaRPr lang="en-GB" sz="20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rtl="0">
              <a:spcBef>
                <a:spcPts val="0"/>
              </a:spcBef>
              <a:buNone/>
            </a:pPr>
            <a:endParaRPr sz="2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rtl="0">
              <a:spcBef>
                <a:spcPts val="0"/>
              </a:spcBef>
              <a:buNone/>
            </a:pPr>
            <a:r>
              <a:rPr lang="en-GB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How did …. go?</a:t>
            </a:r>
          </a:p>
          <a:p>
            <a:pPr marL="342900" lvl="0" rtl="0">
              <a:spcBef>
                <a:spcPts val="0"/>
              </a:spcBef>
              <a:buNone/>
            </a:pPr>
            <a:r>
              <a:rPr lang="en-GB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as usual / ran out of time</a:t>
            </a:r>
          </a:p>
          <a:p>
            <a:pPr marL="342900" lvl="0" rtl="0">
              <a:spcBef>
                <a:spcPts val="0"/>
              </a:spcBef>
              <a:buNone/>
            </a:pPr>
            <a:endParaRPr sz="2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rtl="0">
              <a:spcBef>
                <a:spcPts val="0"/>
              </a:spcBef>
              <a:buNone/>
            </a:pPr>
            <a:r>
              <a:rPr lang="en-GB" sz="20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faced a lot of criticism </a:t>
            </a:r>
            <a:r>
              <a:rPr lang="en-GB" sz="2000" i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about</a:t>
            </a:r>
            <a:r>
              <a:rPr lang="en-GB" sz="20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...</a:t>
            </a:r>
          </a:p>
          <a:p>
            <a:pPr marL="342900" lvl="0" rtl="0">
              <a:spcBef>
                <a:spcPts val="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en-GB" sz="20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….</a:t>
            </a:r>
            <a:r>
              <a:rPr lang="en-GB" sz="200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Is seen as (being) …</a:t>
            </a:r>
            <a:endParaRPr lang="en-GB" sz="2000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2400" b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Questions that check understanding and generate language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457199" y="1600200"/>
            <a:ext cx="8506341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24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Why </a:t>
            </a:r>
            <a:r>
              <a:rPr lang="en-GB" sz="24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might you 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..</a:t>
            </a: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 face a lot of criticism?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24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How </a:t>
            </a:r>
            <a:r>
              <a:rPr lang="en-GB" sz="24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might you feel if 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..</a:t>
            </a: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 you run out of time in an exam?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24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might you say if </a:t>
            </a: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 you’re asked how an interview went?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24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</a:t>
            </a:r>
            <a:r>
              <a:rPr lang="en-GB" sz="24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happens if 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..</a:t>
            </a: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 a person is ruthlessly ambitious?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24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What's </a:t>
            </a:r>
            <a:r>
              <a:rPr lang="en-GB" sz="24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opposite of 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..</a:t>
            </a: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 a highly infectious disease?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24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</a:t>
            </a:r>
            <a:r>
              <a:rPr lang="en-GB" sz="24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verbs go with 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..</a:t>
            </a: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 beard?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24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</a:t>
            </a:r>
            <a:r>
              <a:rPr lang="en-GB" sz="24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else 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 might paramedics often do?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lang="en-GB" sz="24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lang="en-GB" sz="24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>
              <a:spcBef>
                <a:spcPts val="0"/>
              </a:spcBef>
              <a:buClr>
                <a:schemeClr val="dk1"/>
              </a:buClr>
              <a:buSzPct val="61111"/>
              <a:buNone/>
            </a:pPr>
            <a:r>
              <a:rPr lang="en-GB" sz="24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Exploring networks around words create alternative kinds of lexical sets. </a:t>
            </a:r>
            <a:endParaRPr lang="en-GB"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GB" sz="2800" b="0" i="0" u="none" strike="noStrike" cap="none" baseline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Put the words in each group in order of frequency.</a:t>
            </a:r>
            <a:r>
              <a:rPr lang="en-GB" sz="2800" b="0" i="0" u="none" strike="noStrike" cap="none" baseline="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GB" sz="2800" b="0" i="0" u="none" strike="noStrike" cap="none" baseline="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2800" b="0" i="0" u="none" strike="noStrike" cap="none" baseline="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You </a:t>
            </a:r>
            <a:r>
              <a:rPr lang="en-GB" sz="2800" b="0" i="0" u="none" strike="noStrike" cap="none" baseline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en-GB" sz="2800" b="0" i="0" u="none" strike="noStrike" cap="none" baseline="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two minutes.</a:t>
            </a:r>
            <a:endParaRPr lang="en-GB" sz="2800" b="0" i="0" u="none" strike="noStrike" cap="none" baseline="0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8229600" cy="3992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28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	ambitious </a:t>
            </a:r>
            <a:r>
              <a:rPr lang="en-GB" sz="28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 fun / serious / hard-working</a:t>
            </a:r>
            <a:endParaRPr lang="en-GB" sz="2800" b="0" i="0" u="none" strike="noStrike" cap="none" baseline="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28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	arise </a:t>
            </a:r>
            <a:r>
              <a:rPr lang="en-GB" sz="28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 supermarket / store / </a:t>
            </a:r>
            <a:r>
              <a:rPr lang="en-GB" sz="28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beard</a:t>
            </a:r>
          </a:p>
          <a:p>
            <a:pPr marL="0" marR="0" lvl="0" indent="0" algn="l" rtl="0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28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	trademark </a:t>
            </a:r>
            <a:r>
              <a:rPr lang="en-GB" sz="28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 controversy / criticism / headline</a:t>
            </a:r>
            <a:endParaRPr lang="en-GB" sz="2800" b="0" i="0" u="none" strike="noStrike" cap="none" baseline="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28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	paramedic </a:t>
            </a:r>
            <a:r>
              <a:rPr lang="en-GB" sz="28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 contend / Muslim / whereby</a:t>
            </a:r>
            <a:endParaRPr lang="en-GB" sz="2800" b="0" i="0" u="none" strike="noStrike" cap="none" baseline="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400"/>
              </a:spcBef>
              <a:buSzPct val="25000"/>
              <a:buNone/>
            </a:pPr>
            <a:r>
              <a:rPr lang="en-GB" sz="28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en-GB" sz="28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singer / in </a:t>
            </a:r>
            <a:r>
              <a:rPr lang="en-GB" sz="28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terms of </a:t>
            </a:r>
            <a:r>
              <a:rPr lang="en-GB" sz="28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GB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after </a:t>
            </a:r>
            <a:r>
              <a:rPr lang="en-GB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GB" sz="28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 by the time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GB" sz="36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Problems with traditional lexical sets</a:t>
            </a:r>
            <a:endParaRPr lang="en-GB" sz="3600" b="1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457199" y="1600200"/>
            <a:ext cx="8506341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spcBef>
                <a:spcPts val="0"/>
              </a:spcBef>
              <a:buSzPct val="25000"/>
              <a:buNone/>
            </a:pPr>
            <a:r>
              <a:rPr lang="en-GB" sz="2400" dirty="0" smtClean="0">
                <a:solidFill>
                  <a:schemeClr val="bg1"/>
                </a:solidFill>
              </a:rPr>
              <a:t>– A </a:t>
            </a:r>
            <a:r>
              <a:rPr lang="en-GB" sz="2400" dirty="0" err="1" smtClean="0">
                <a:solidFill>
                  <a:schemeClr val="bg1"/>
                </a:solidFill>
              </a:rPr>
              <a:t>f</a:t>
            </a:r>
            <a:r>
              <a:rPr lang="en" sz="2400" dirty="0" smtClean="0">
                <a:solidFill>
                  <a:schemeClr val="bg1"/>
                </a:solidFill>
              </a:rPr>
              <a:t>ocus on topic vocabulary will tend towards the less frequent. Less useful? Less efficient?</a:t>
            </a:r>
            <a:endParaRPr lang="en-GB" sz="2400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SzPct val="25000"/>
              <a:buNone/>
            </a:pPr>
            <a:r>
              <a:rPr lang="en-GB" sz="2400" dirty="0" smtClean="0">
                <a:solidFill>
                  <a:srgbClr val="FFFF00"/>
                </a:solidFill>
              </a:rPr>
              <a:t>– </a:t>
            </a:r>
            <a:r>
              <a:rPr lang="en" sz="2400" dirty="0" smtClean="0">
                <a:solidFill>
                  <a:srgbClr val="FFFF00"/>
                </a:solidFill>
              </a:rPr>
              <a:t>Learning words in hyponomous sets or similar may be less efficient.</a:t>
            </a:r>
            <a:r>
              <a:rPr lang="en-GB" sz="2400" dirty="0" smtClean="0">
                <a:solidFill>
                  <a:srgbClr val="FFFF00"/>
                </a:solidFill>
              </a:rPr>
              <a:t> May also </a:t>
            </a:r>
            <a:r>
              <a:rPr lang="en" sz="2400" dirty="0" smtClean="0">
                <a:solidFill>
                  <a:srgbClr val="FFFF00"/>
                </a:solidFill>
              </a:rPr>
              <a:t>be less easy to turn into usage and conversation</a:t>
            </a:r>
            <a:endParaRPr lang="en-GB" sz="2400" dirty="0" smtClean="0">
              <a:solidFill>
                <a:srgbClr val="FFFF00"/>
              </a:solidFill>
            </a:endParaRPr>
          </a:p>
          <a:p>
            <a:pPr marL="0" indent="0">
              <a:spcBef>
                <a:spcPts val="0"/>
              </a:spcBef>
              <a:buSzPct val="25000"/>
              <a:buNone/>
            </a:pPr>
            <a:r>
              <a:rPr lang="en-GB" sz="2400" dirty="0" smtClean="0">
                <a:solidFill>
                  <a:schemeClr val="bg1"/>
                </a:solidFill>
              </a:rPr>
              <a:t>– </a:t>
            </a:r>
            <a:r>
              <a:rPr lang="en" sz="2400" dirty="0" smtClean="0">
                <a:solidFill>
                  <a:schemeClr val="bg1"/>
                </a:solidFill>
              </a:rPr>
              <a:t>The way we organise things is not how we acquire them.</a:t>
            </a:r>
          </a:p>
          <a:p>
            <a:pPr marL="0" indent="0">
              <a:spcBef>
                <a:spcPts val="0"/>
              </a:spcBef>
              <a:buSzPct val="25000"/>
              <a:buNone/>
            </a:pPr>
            <a:r>
              <a:rPr lang="en-GB" sz="2400" dirty="0" smtClean="0">
                <a:solidFill>
                  <a:srgbClr val="FFFF00"/>
                </a:solidFill>
              </a:rPr>
              <a:t>– </a:t>
            </a:r>
            <a:r>
              <a:rPr lang="en" sz="2400" dirty="0" smtClean="0">
                <a:solidFill>
                  <a:srgbClr val="FFFF00"/>
                </a:solidFill>
              </a:rPr>
              <a:t>The brain organises language in lots of different networks.</a:t>
            </a:r>
          </a:p>
          <a:p>
            <a:pPr marL="0" indent="0">
              <a:spcBef>
                <a:spcPts val="0"/>
              </a:spcBef>
              <a:buSzPct val="25000"/>
              <a:buNone/>
            </a:pPr>
            <a:r>
              <a:rPr lang="en-GB" sz="2400" dirty="0" smtClean="0">
                <a:solidFill>
                  <a:schemeClr val="bg1"/>
                </a:solidFill>
              </a:rPr>
              <a:t>– </a:t>
            </a:r>
            <a:r>
              <a:rPr lang="en" sz="2400" dirty="0" smtClean="0">
                <a:solidFill>
                  <a:schemeClr val="bg1"/>
                </a:solidFill>
              </a:rPr>
              <a:t>When we are ‘texting’ rather than categorising we use different networks.</a:t>
            </a:r>
            <a:endParaRPr lang="en-GB" sz="2400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SzPct val="25000"/>
              <a:buNone/>
            </a:pPr>
            <a:r>
              <a:rPr lang="en-GB" sz="2400" dirty="0" smtClean="0">
                <a:solidFill>
                  <a:srgbClr val="FFFF00"/>
                </a:solidFill>
              </a:rPr>
              <a:t>– </a:t>
            </a:r>
            <a:r>
              <a:rPr lang="en" sz="2400" dirty="0" smtClean="0">
                <a:solidFill>
                  <a:srgbClr val="FFFF00"/>
                </a:solidFill>
              </a:rPr>
              <a:t>Collocations / groups of words may have different networks to single words.</a:t>
            </a:r>
            <a:r>
              <a:rPr lang="en-GB" sz="2400" dirty="0" smtClean="0">
                <a:solidFill>
                  <a:srgbClr val="FFFF00"/>
                </a:solidFill>
              </a:rPr>
              <a:t> They </a:t>
            </a:r>
            <a:r>
              <a:rPr lang="en" sz="2400" dirty="0" smtClean="0">
                <a:solidFill>
                  <a:srgbClr val="FFFF00"/>
                </a:solidFill>
              </a:rPr>
              <a:t>may be as easy to learn as single words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</a:p>
          <a:p>
            <a:pPr marL="0" lvl="0" indent="0">
              <a:spcBef>
                <a:spcPts val="0"/>
              </a:spcBef>
              <a:buSzPct val="25000"/>
              <a:buNone/>
            </a:pPr>
            <a:endParaRPr lang="en" sz="2400" dirty="0" smtClean="0">
              <a:solidFill>
                <a:schemeClr val="lt1"/>
              </a:solidFill>
            </a:endParaRPr>
          </a:p>
          <a:p>
            <a:pPr marL="0" lvl="0" indent="0">
              <a:spcBef>
                <a:spcPts val="0"/>
              </a:spcBef>
              <a:buSzPct val="25000"/>
              <a:buNone/>
            </a:pPr>
            <a:endParaRPr lang="en" sz="2400" dirty="0" smtClean="0">
              <a:solidFill>
                <a:schemeClr val="lt1"/>
              </a:solidFill>
            </a:endParaRP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lang="en-GB"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4000" b="1" dirty="0" smtClean="0">
                <a:solidFill>
                  <a:srgbClr val="FFFF00"/>
                </a:solidFill>
              </a:rPr>
              <a:t>Some final thoughts</a:t>
            </a:r>
            <a:endParaRPr sz="4000" b="1" dirty="0">
              <a:solidFill>
                <a:srgbClr val="FFFF00"/>
              </a:solidFill>
            </a:endParaRPr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25" name="Shape 225"/>
          <p:cNvSpPr txBox="1"/>
          <p:nvPr/>
        </p:nvSpPr>
        <p:spPr>
          <a:xfrm>
            <a:off x="457200" y="1297367"/>
            <a:ext cx="8229600" cy="30681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400"/>
              </a:spcBef>
              <a:buNone/>
            </a:pPr>
            <a:endParaRPr lang="en-GB" sz="280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90000"/>
              </a:lnSpc>
              <a:spcBef>
                <a:spcPts val="400"/>
              </a:spcBef>
              <a:buNone/>
            </a:pPr>
            <a:r>
              <a:rPr lang="en-GB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Recognizing </a:t>
            </a:r>
            <a:r>
              <a:rPr lang="en-GB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what’s frequent and useful is not a given.</a:t>
            </a:r>
            <a:r>
              <a:rPr lang="en-GB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lvl="0" rtl="0">
              <a:lnSpc>
                <a:spcPct val="90000"/>
              </a:lnSpc>
              <a:spcBef>
                <a:spcPts val="400"/>
              </a:spcBef>
              <a:buNone/>
            </a:pPr>
            <a:endParaRPr lang="en-GB" sz="280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90000"/>
              </a:lnSpc>
              <a:spcBef>
                <a:spcPts val="400"/>
              </a:spcBef>
              <a:buNone/>
            </a:pPr>
            <a:r>
              <a:rPr lang="en-GB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Giving </a:t>
            </a:r>
            <a:r>
              <a:rPr lang="en-GB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good examples is difficult especially if they require complex sentences.</a:t>
            </a:r>
            <a:r>
              <a:rPr lang="en-GB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lvl="0" rtl="0">
              <a:lnSpc>
                <a:spcPct val="90000"/>
              </a:lnSpc>
              <a:spcBef>
                <a:spcPts val="400"/>
              </a:spcBef>
              <a:buNone/>
            </a:pPr>
            <a:endParaRPr lang="en-GB" sz="280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90000"/>
              </a:lnSpc>
              <a:spcBef>
                <a:spcPts val="400"/>
              </a:spcBef>
              <a:buNone/>
            </a:pPr>
            <a:r>
              <a:rPr lang="en-GB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Need </a:t>
            </a:r>
            <a:r>
              <a:rPr lang="en-GB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 notice and plan language within coursebooks.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40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And some final tips . . . </a:t>
            </a:r>
            <a:endParaRPr lang="en-GB" sz="4000" b="1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457200" y="1417636"/>
            <a:ext cx="8229600" cy="47086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GB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GB" sz="18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Plan </a:t>
            </a:r>
            <a:r>
              <a:rPr lang="en-GB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</a:t>
            </a:r>
            <a:r>
              <a:rPr lang="en-GB" sz="18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language - </a:t>
            </a:r>
            <a:r>
              <a:rPr lang="en-GB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not what activity.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	Plan not just to complete aims, but to allow for students’ talk.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	Think about what students might say in </a:t>
            </a:r>
            <a:r>
              <a:rPr lang="en-GB" sz="18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Speaking</a:t>
            </a:r>
            <a:r>
              <a:rPr lang="en-GB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tasks.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4	Write dialogues for particular situations.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5	Brainstorm new lexical sets / networks.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GB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6	Write your own exercises.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Find a buddy and ...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7	Discuss interesting errors you came across.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8	Discuss interesting questions I was asked in class today.</a:t>
            </a:r>
          </a:p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9	Discuss new language you'd never taught / thought about teaching until it</a:t>
            </a:r>
            <a:r>
              <a:rPr lang="en-GB" sz="18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	came </a:t>
            </a:r>
            <a:r>
              <a:rPr lang="en-GB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up in class.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10	Discuss what you learnt about your students.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30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30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0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30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48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48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48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48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48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48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48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48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4800" b="1" dirty="0" err="1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www.lexicallab.com</a:t>
            </a:r>
            <a:endParaRPr lang="en-GB" sz="4800" b="1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457200" y="1187730"/>
            <a:ext cx="8229600" cy="493857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lang="en-GB" sz="28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61111"/>
              <a:buNone/>
            </a:pPr>
            <a:endParaRPr lang="en-GB" sz="1800" b="1" dirty="0" smtClean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61111"/>
              <a:buNone/>
            </a:pPr>
            <a:endParaRPr lang="en-GB" sz="3200" b="1" dirty="0" smtClean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61111"/>
              <a:buNone/>
            </a:pPr>
            <a:endParaRPr lang="en-GB" sz="3200" b="1" dirty="0" smtClean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61111"/>
              <a:buNone/>
            </a:pPr>
            <a:endParaRPr lang="en-GB" sz="3200" b="1" dirty="0" smtClean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>
              <a:spcBef>
                <a:spcPts val="0"/>
              </a:spcBef>
              <a:buClr>
                <a:schemeClr val="dk1"/>
              </a:buClr>
              <a:buSzPct val="61111"/>
              <a:buNone/>
            </a:pPr>
            <a:r>
              <a:rPr lang="en-GB" sz="3200" b="1" dirty="0" err="1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www.facebook.com/hughdellarandrewwalkley</a:t>
            </a:r>
            <a:endParaRPr lang="en-GB" sz="32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GB" sz="3200" b="1" i="0" u="none" strike="noStrike" cap="none" baseline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You have</a:t>
            </a:r>
            <a:r>
              <a:rPr lang="en-GB" sz="3200" b="1" i="0" u="none" strike="noStrike" cap="none" baseline="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three minutes </a:t>
            </a:r>
            <a:r>
              <a:rPr lang="en-GB" sz="3200" b="1" i="0" u="none" strike="noStrike" cap="none" baseline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to write</a:t>
            </a:r>
            <a:r>
              <a:rPr lang="en-GB" sz="3200" b="1" i="0" u="none" strike="noStrike" cap="none" baseline="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examples of some of </a:t>
            </a:r>
            <a:r>
              <a:rPr lang="en-GB" sz="3200" b="1" i="0" u="none" strike="noStrike" cap="none" baseline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these words</a:t>
            </a:r>
            <a:r>
              <a:rPr lang="en-GB" sz="3200" b="1" i="0" u="none" strike="noStrike" cap="none" baseline="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/</a:t>
            </a:r>
            <a:r>
              <a:rPr lang="en-GB" sz="3200" b="1" i="0" u="none" strike="noStrike" cap="none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200" b="1" i="0" u="none" strike="noStrike" cap="none" baseline="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structures</a:t>
            </a:r>
            <a:r>
              <a:rPr lang="en-GB" sz="3200" b="1" i="0" u="none" strike="noStrike" cap="none" baseline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2800" b="1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ambitious</a:t>
            </a:r>
          </a:p>
          <a:p>
            <a:pPr marL="0" marR="0" lvl="0" indent="0" algn="l" rtl="0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2800" b="1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beard</a:t>
            </a:r>
          </a:p>
          <a:p>
            <a:pPr marL="0" marR="0" lvl="0" indent="0" algn="l" rtl="0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Muslim</a:t>
            </a:r>
          </a:p>
          <a:p>
            <a:pPr marL="0" marR="0" lvl="0" indent="0" algn="l" rtl="0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paramedic</a:t>
            </a:r>
          </a:p>
          <a:p>
            <a:pPr marL="0" marR="0" lvl="0" indent="0" algn="l" rtl="0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criticism</a:t>
            </a:r>
            <a:endParaRPr lang="en-GB" sz="2800" b="1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28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past </a:t>
            </a:r>
            <a:r>
              <a:rPr lang="en-GB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continuous</a:t>
            </a:r>
          </a:p>
          <a:p>
            <a:pPr marL="0" lvl="0" indent="0" rtl="0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arise</a:t>
            </a:r>
          </a:p>
          <a:p>
            <a:pPr marL="0" marR="0" lvl="0" indent="0" algn="l" rtl="0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 terms of</a:t>
            </a:r>
          </a:p>
          <a:p>
            <a:pPr marL="0" marR="0" lvl="0" indent="0" algn="l" rtl="0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whereby</a:t>
            </a:r>
          </a:p>
          <a:p>
            <a:pPr marL="0" marR="0" lvl="0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endParaRPr dirty="0"/>
          </a:p>
          <a:p>
            <a:pPr marL="0" marR="0" lvl="0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GB" sz="3200" b="0" i="0" u="none" strike="noStrike" cap="none" baseline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Assessing frequency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288230"/>
            <a:ext cx="8229600" cy="48470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serious 		fun 	</a:t>
            </a: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ambitious </a:t>
            </a: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hard-</a:t>
            </a: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working</a:t>
            </a: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122		52</a:t>
            </a: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16</a:t>
            </a: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2</a:t>
            </a: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SzPct val="25000"/>
              <a:buFont typeface="Arial"/>
              <a:buNone/>
            </a:pPr>
            <a:endParaRPr lang="en-GB" sz="1600" b="0" i="0" u="none" strike="noStrike" cap="none" baseline="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arise 	</a:t>
            </a: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store  </a:t>
            </a: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supermarket 	beard</a:t>
            </a:r>
            <a:endParaRPr lang="en-GB" sz="1600" b="0" i="0" u="none" strike="noStrike" cap="none" baseline="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96		93</a:t>
            </a: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17</a:t>
            </a: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9</a:t>
            </a: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SzPct val="25000"/>
              <a:buFont typeface="Arial"/>
              <a:buNone/>
            </a:pPr>
            <a:endParaRPr lang="en-GB" sz="1600" b="0" i="0" u="none" strike="noStrike" cap="none" baseline="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criticism</a:t>
            </a: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controversy 	headline		trademark</a:t>
            </a:r>
            <a:endParaRPr lang="en-GB" sz="1600" b="0" i="0" u="none" strike="noStrike" cap="none" baseline="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47		21</a:t>
            </a: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16</a:t>
            </a: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2</a:t>
            </a: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SzPct val="25000"/>
              <a:buFont typeface="Arial"/>
              <a:buNone/>
            </a:pPr>
            <a:endParaRPr lang="en-GB" sz="1600" b="0" i="0" u="none" strike="noStrike" cap="none" baseline="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whereby</a:t>
            </a: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Muslim 		contend 		paramedic</a:t>
            </a:r>
            <a:endParaRPr lang="en-GB" sz="1600" b="0" i="0" u="none" strike="noStrike" cap="none" baseline="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		17</a:t>
            </a: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9</a:t>
            </a: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1</a:t>
            </a: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SzPct val="25000"/>
              <a:buFont typeface="Arial"/>
              <a:buNone/>
            </a:pPr>
            <a:endParaRPr lang="en-GB" sz="1600" b="0" i="0" u="none" strike="noStrike" cap="none" baseline="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fter the 		in </a:t>
            </a: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terms of 	by the time</a:t>
            </a: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singer		</a:t>
            </a: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219		99</a:t>
            </a: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37</a:t>
            </a:r>
            <a:r>
              <a:rPr lang="en-GB" sz="1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GB" sz="16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18		</a:t>
            </a: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Font typeface="Arial"/>
              <a:buNone/>
            </a:pPr>
            <a:endParaRPr sz="1600" b="0" i="0" u="none" strike="noStrike" cap="none" baseline="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Font typeface="Arial"/>
              <a:buNone/>
            </a:pPr>
            <a:endParaRPr sz="1600" b="0" i="0" u="none" strike="noStrike" cap="none" baseline="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Numbers refer to occurrences per million in BNC:</a:t>
            </a:r>
            <a:r>
              <a:rPr lang="en-GB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lnSpc>
                <a:spcPct val="90000"/>
              </a:lnSpc>
              <a:spcBef>
                <a:spcPts val="32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source </a:t>
            </a:r>
            <a:r>
              <a:rPr lang="en-GB" sz="1600" b="0" i="0" u="sng" strike="noStrike" cap="none" baseline="0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phrasesinenglish.org</a:t>
            </a:r>
            <a:r>
              <a:rPr lang="en-GB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/ </a:t>
            </a:r>
            <a:r>
              <a:rPr lang="en-GB" sz="1600" b="0" i="0" u="sng" strike="noStrike" cap="none" baseline="0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Macmillan dictionary</a:t>
            </a:r>
            <a:endParaRPr lang="en-GB" sz="1600" b="0" i="0" u="sng" strike="noStrike" cap="none" baseline="0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  <a:hlinkClick r:id="rId4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GB" sz="3200" b="1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The attraction of simple examples</a:t>
            </a:r>
            <a:endParaRPr lang="en-GB" sz="3200" b="1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260821"/>
            <a:ext cx="8229600" cy="486547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She is ambitious.</a:t>
            </a:r>
          </a:p>
          <a:p>
            <a:pPr rtl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He has a beard.</a:t>
            </a:r>
          </a:p>
          <a:p>
            <a:pPr rtl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She is Muslim.</a:t>
            </a:r>
          </a:p>
          <a:p>
            <a:pPr rtl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He is a paramedic. </a:t>
            </a:r>
          </a:p>
          <a:p>
            <a:pPr rtl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en-GB" sz="28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faces a </a:t>
            </a:r>
            <a:r>
              <a:rPr lang="en-GB" sz="2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lot of criticism.</a:t>
            </a:r>
          </a:p>
          <a:p>
            <a:pPr rtl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phone rang while I was having a bath.</a:t>
            </a:r>
          </a:p>
          <a:p>
            <a:pPr rtl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 problem has arisen. </a:t>
            </a:r>
          </a:p>
          <a:p>
            <a:pPr rtl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My job is bad in terms of money.</a:t>
            </a:r>
          </a:p>
          <a:p>
            <a:pPr rtl="0">
              <a:spcBef>
                <a:spcPts val="0"/>
              </a:spcBef>
              <a:buNone/>
            </a:pPr>
            <a:r>
              <a:rPr lang="en-GB" sz="2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whereby ….</a:t>
            </a:r>
          </a:p>
          <a:p>
            <a:pPr>
              <a:spcBef>
                <a:spcPts val="0"/>
              </a:spcBef>
              <a:buNone/>
            </a:pPr>
            <a:endParaRPr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GB" sz="3600" b="1" i="0" u="none" strike="noStrike" cap="none" baseline="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Explaining the attraction</a:t>
            </a:r>
            <a:endParaRPr lang="en-GB" sz="3600" b="1" i="0" u="none" strike="noStrike" cap="none" baseline="0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9210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GB" sz="32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availability bias</a:t>
            </a:r>
          </a:p>
          <a:p>
            <a:pPr marL="342900" marR="0" lvl="0" indent="-292100" algn="l" rtl="0">
              <a:lnSpc>
                <a:spcPct val="90000"/>
              </a:lnSpc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GB" sz="32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representational bias / simple </a:t>
            </a:r>
            <a:r>
              <a:rPr lang="en-GB" sz="3200" b="0" i="1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 is Y </a:t>
            </a:r>
            <a:r>
              <a:rPr lang="en-GB" sz="32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pattern</a:t>
            </a:r>
            <a:endParaRPr lang="en-GB" sz="3200" b="0" i="0" u="none" strike="noStrike" cap="none" baseline="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92100" algn="l" rtl="0">
              <a:lnSpc>
                <a:spcPct val="90000"/>
              </a:lnSpc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GB" sz="32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(ELT) priming</a:t>
            </a:r>
            <a:endParaRPr lang="en-GB" sz="32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buClr>
                <a:schemeClr val="lt1"/>
              </a:buClr>
              <a:buFont typeface="Arial"/>
              <a:buNone/>
            </a:pPr>
            <a:endParaRPr sz="32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buClr>
                <a:srgbClr val="FFFF00"/>
              </a:buClr>
              <a:buFont typeface="Arial"/>
              <a:buNone/>
            </a:pP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endParaRPr sz="20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01526" y="274637"/>
            <a:ext cx="8385274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Shape 140"/>
          <p:cNvSpPr txBox="1"/>
          <p:nvPr/>
        </p:nvSpPr>
        <p:spPr>
          <a:xfrm flipH="1">
            <a:off x="457200" y="1600200"/>
            <a:ext cx="8552027" cy="45260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Frequent words:</a:t>
            </a:r>
          </a:p>
          <a:p>
            <a:pPr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- are what students will see / hear and</a:t>
            </a: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want 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to speak / write.</a:t>
            </a:r>
          </a:p>
          <a:p>
            <a:pPr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- might be the ‘glue’ as much as grammar.</a:t>
            </a:r>
          </a:p>
          <a:p>
            <a:pPr rtl="0">
              <a:spcBef>
                <a:spcPts val="0"/>
              </a:spcBef>
              <a:buNone/>
            </a:pP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Single words / simple examples:</a:t>
            </a:r>
          </a:p>
          <a:p>
            <a:pPr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- may not illustrate meaning.</a:t>
            </a:r>
          </a:p>
          <a:p>
            <a:pPr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- may not reflect actual use.</a:t>
            </a:r>
          </a:p>
          <a:p>
            <a:pPr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- will not provide sufficient exposure to </a:t>
            </a:r>
            <a:r>
              <a:rPr lang="en-GB" sz="2400" i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grammar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  <a:endParaRPr lang="en-GB" sz="24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will 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not recycle frequent words sufficiently.</a:t>
            </a:r>
            <a:endParaRPr lang="en-GB" sz="24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FontTx/>
              <a:buChar char="-"/>
            </a:pPr>
            <a:endParaRPr sz="28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We crave simplicity and yet . . . chess 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masters</a:t>
            </a: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&amp; the 10,000 </a:t>
            </a: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hours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457199" y="609600"/>
            <a:ext cx="5619125" cy="80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3600" b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Why it might be a problem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GB" sz="3200" b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Getting better at judging frequency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48" name="Shape 148"/>
          <p:cNvSpPr txBox="1"/>
          <p:nvPr/>
        </p:nvSpPr>
        <p:spPr>
          <a:xfrm>
            <a:off x="648925" y="1775000"/>
            <a:ext cx="7168200" cy="261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 sz="2400" u="sng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</a:t>
            </a:r>
            <a:r>
              <a:rPr lang="en-GB" sz="2400" u="sng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://www.macmillandictionary.com/red-word-game/</a:t>
            </a:r>
            <a:endParaRPr lang="en-GB" sz="2400" u="sng" dirty="0" smtClean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  <a:hlinkClick r:id="rId3"/>
            </a:endParaRPr>
          </a:p>
          <a:p>
            <a:pPr rtl="0">
              <a:spcBef>
                <a:spcPts val="0"/>
              </a:spcBef>
              <a:buNone/>
            </a:pPr>
            <a:r>
              <a:rPr lang="en-GB" sz="2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Google</a:t>
            </a:r>
            <a:endParaRPr lang="en-GB"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Find a friend</a:t>
            </a:r>
          </a:p>
          <a:p>
            <a:pPr>
              <a:spcBef>
                <a:spcPts val="0"/>
              </a:spcBef>
              <a:buNone/>
            </a:pPr>
            <a:r>
              <a:rPr lang="en-GB" sz="2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sz="3000" dirty="0">
              <a:solidFill>
                <a:srgbClr val="FFFFFF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r>
              <a:rPr lang="en-GB" sz="3200" u="sng" dirty="0">
                <a:solidFill>
                  <a:srgbClr val="FFFFFF"/>
                </a:solidFill>
                <a:hlinkClick r:id="rId3"/>
              </a:rPr>
              <a:t>ambitious</a:t>
            </a:r>
          </a:p>
          <a:p>
            <a:pPr marL="0" indent="0" rtl="0">
              <a:spcBef>
                <a:spcPts val="0"/>
              </a:spcBef>
              <a:buNone/>
            </a:pPr>
            <a:endParaRPr sz="3200" dirty="0">
              <a:solidFill>
                <a:srgbClr val="FFFFFF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r>
              <a:rPr lang="en-GB" sz="3200" dirty="0" smtClean="0">
                <a:solidFill>
                  <a:srgbClr val="FFFF00"/>
                </a:solidFill>
              </a:rPr>
              <a:t>adverb </a:t>
            </a:r>
            <a:r>
              <a:rPr lang="en-GB" sz="3200" dirty="0">
                <a:solidFill>
                  <a:srgbClr val="FFFF00"/>
                </a:solidFill>
              </a:rPr>
              <a:t>- </a:t>
            </a:r>
            <a:r>
              <a:rPr lang="en-GB" sz="3200" dirty="0" smtClean="0">
                <a:solidFill>
                  <a:srgbClr val="FFFF00"/>
                </a:solidFill>
              </a:rPr>
              <a:t>adjective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en-GB" sz="3200" dirty="0" smtClean="0">
                <a:solidFill>
                  <a:srgbClr val="FFFF00"/>
                </a:solidFill>
              </a:rPr>
              <a:t>adjective </a:t>
            </a:r>
            <a:r>
              <a:rPr lang="en-GB" sz="3200" dirty="0">
                <a:solidFill>
                  <a:srgbClr val="FFFF00"/>
                </a:solidFill>
              </a:rPr>
              <a:t>- noun</a:t>
            </a:r>
          </a:p>
          <a:p>
            <a:pPr>
              <a:spcBef>
                <a:spcPts val="0"/>
              </a:spcBef>
              <a:buNone/>
            </a:pPr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155" name="Shape 155"/>
          <p:cNvSpPr txBox="1"/>
          <p:nvPr/>
        </p:nvSpPr>
        <p:spPr>
          <a:xfrm>
            <a:off x="457200" y="589925"/>
            <a:ext cx="7054500" cy="101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 sz="3200" b="1" dirty="0">
                <a:solidFill>
                  <a:srgbClr val="FFFFFF"/>
                </a:solidFill>
              </a:rPr>
              <a:t>Getting better at giving examples:</a:t>
            </a:r>
            <a:endParaRPr lang="en-GB" sz="3200" b="1" dirty="0" smtClean="0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GB" sz="2400" b="1" dirty="0" smtClean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400" b="1" dirty="0" smtClean="0">
                <a:solidFill>
                  <a:srgbClr val="FFFF00"/>
                </a:solidFill>
              </a:rPr>
              <a:t>START with c</a:t>
            </a:r>
            <a:r>
              <a:rPr lang="en-GB" sz="2400" b="1" dirty="0" smtClean="0">
                <a:solidFill>
                  <a:srgbClr val="FFFF00"/>
                </a:solidFill>
              </a:rPr>
              <a:t>ollocation</a:t>
            </a:r>
            <a:r>
              <a:rPr lang="en-GB" sz="2400" b="1" dirty="0" smtClean="0">
                <a:solidFill>
                  <a:srgbClr val="FFFFFF"/>
                </a:solidFill>
              </a:rPr>
              <a:t> </a:t>
            </a:r>
            <a:endParaRPr lang="en-GB" sz="2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1438</Words>
  <Application>Microsoft Macintosh PowerPoint</Application>
  <PresentationFormat>On-screen Show (4:3)</PresentationFormat>
  <Paragraphs>207</Paragraphs>
  <Slides>23</Slides>
  <Notes>23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Smooth sailing through the sea of words</vt:lpstr>
      <vt:lpstr>Put the words in each group in order of frequency.  You have two minutes.</vt:lpstr>
      <vt:lpstr>You have three minutes to write examples of some of these words / structures.</vt:lpstr>
      <vt:lpstr>Assessing frequency</vt:lpstr>
      <vt:lpstr>The attraction of simple examples</vt:lpstr>
      <vt:lpstr>Explaining the attraction</vt:lpstr>
      <vt:lpstr>Slide 7</vt:lpstr>
      <vt:lpstr>Getting better at judging frequency</vt:lpstr>
      <vt:lpstr>Slide 9</vt:lpstr>
      <vt:lpstr>What about collocations of collocations?</vt:lpstr>
      <vt:lpstr>Slide 11</vt:lpstr>
      <vt:lpstr>Slide 12</vt:lpstr>
      <vt:lpstr>Ask yourself . . . When? Why? Who to?</vt:lpstr>
      <vt:lpstr>Slide 14</vt:lpstr>
      <vt:lpstr>From examples to noticing: grammar</vt:lpstr>
      <vt:lpstr>Slide 16</vt:lpstr>
      <vt:lpstr>From examples to noticing: patterns and vocabulary</vt:lpstr>
      <vt:lpstr>Slide 18</vt:lpstr>
      <vt:lpstr>Questions that check understanding and generate language</vt:lpstr>
      <vt:lpstr>Problems with traditional lexical sets</vt:lpstr>
      <vt:lpstr>Some final thoughts</vt:lpstr>
      <vt:lpstr>And some final tips . . . </vt:lpstr>
      <vt:lpstr>      www.lexicallab.com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be a lot more Lexical Teacher</dc:title>
  <cp:lastModifiedBy>Hugh  Dellar</cp:lastModifiedBy>
  <cp:revision>7</cp:revision>
  <dcterms:created xsi:type="dcterms:W3CDTF">2015-09-13T09:16:41Z</dcterms:created>
  <dcterms:modified xsi:type="dcterms:W3CDTF">2015-09-13T09:29:30Z</dcterms:modified>
</cp:coreProperties>
</file>